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99" r:id="rId1"/>
  </p:sldMasterIdLst>
  <p:notesMasterIdLst>
    <p:notesMasterId r:id="rId29"/>
  </p:notesMasterIdLst>
  <p:sldIdLst>
    <p:sldId id="256" r:id="rId2"/>
    <p:sldId id="284" r:id="rId3"/>
    <p:sldId id="265" r:id="rId4"/>
    <p:sldId id="288" r:id="rId5"/>
    <p:sldId id="299" r:id="rId6"/>
    <p:sldId id="303" r:id="rId7"/>
    <p:sldId id="266" r:id="rId8"/>
    <p:sldId id="276" r:id="rId9"/>
    <p:sldId id="267" r:id="rId10"/>
    <p:sldId id="278" r:id="rId11"/>
    <p:sldId id="277" r:id="rId12"/>
    <p:sldId id="279" r:id="rId13"/>
    <p:sldId id="280" r:id="rId14"/>
    <p:sldId id="268" r:id="rId15"/>
    <p:sldId id="262" r:id="rId16"/>
    <p:sldId id="304" r:id="rId17"/>
    <p:sldId id="272" r:id="rId18"/>
    <p:sldId id="300" r:id="rId19"/>
    <p:sldId id="301" r:id="rId20"/>
    <p:sldId id="290" r:id="rId21"/>
    <p:sldId id="292" r:id="rId22"/>
    <p:sldId id="291" r:id="rId23"/>
    <p:sldId id="305" r:id="rId24"/>
    <p:sldId id="293" r:id="rId25"/>
    <p:sldId id="295" r:id="rId26"/>
    <p:sldId id="294" r:id="rId27"/>
    <p:sldId id="29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A2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86"/>
    <p:restoredTop sz="93654"/>
  </p:normalViewPr>
  <p:slideViewPr>
    <p:cSldViewPr snapToGrid="0" snapToObjects="1">
      <p:cViewPr varScale="1">
        <p:scale>
          <a:sx n="83" d="100"/>
          <a:sy n="83" d="100"/>
        </p:scale>
        <p:origin x="2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5.png>
</file>

<file path=ppt/media/image19.tiff>
</file>

<file path=ppt/media/image2.jpg>
</file>

<file path=ppt/media/image20.tiff>
</file>

<file path=ppt/media/image22.PN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39A833-E765-7D41-96DE-4BE65F7DBB91}" type="datetimeFigureOut">
              <a:rPr lang="en-US" smtClean="0"/>
              <a:t>1/26/20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609A5-9C0D-AB4F-B692-674CF966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96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2609A5-9C0D-AB4F-B692-674CF9666E2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746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why are there outliers</a:t>
            </a:r>
            <a:r>
              <a:rPr lang="en-US" baseline="0" dirty="0"/>
              <a:t> in one and not the other?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2609A5-9C0D-AB4F-B692-674CF9666E2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87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Mean vs median,</a:t>
            </a:r>
            <a:r>
              <a:rPr lang="en-US" baseline="0" dirty="0"/>
              <a:t> symmetric or </a:t>
            </a:r>
            <a:r>
              <a:rPr lang="en-US" baseline="0" dirty="0" err="1"/>
              <a:t>asym</a:t>
            </a:r>
            <a:r>
              <a:rPr lang="en-US" baseline="0" dirty="0"/>
              <a:t>, is it unimodal?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2609A5-9C0D-AB4F-B692-674CF9666E2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43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11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0" r:id="rId1"/>
    <p:sldLayoutId id="2147484101" r:id="rId2"/>
    <p:sldLayoutId id="2147484102" r:id="rId3"/>
    <p:sldLayoutId id="2147484103" r:id="rId4"/>
    <p:sldLayoutId id="2147484104" r:id="rId5"/>
    <p:sldLayoutId id="2147484105" r:id="rId6"/>
    <p:sldLayoutId id="2147484106" r:id="rId7"/>
    <p:sldLayoutId id="2147484107" r:id="rId8"/>
    <p:sldLayoutId id="2147484108" r:id="rId9"/>
    <p:sldLayoutId id="2147484109" r:id="rId10"/>
    <p:sldLayoutId id="2147484110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journals.plos.org/plosbiology/article?id=10.1371/journal.pbio.1002128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 of data and describing data with summary statistics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science for biologists</a:t>
            </a:r>
          </a:p>
          <a:p>
            <a:r>
              <a:rPr lang="en-US" dirty="0" err="1"/>
              <a:t>stephanie</a:t>
            </a:r>
            <a:r>
              <a:rPr lang="en-US" dirty="0"/>
              <a:t> j. </a:t>
            </a:r>
            <a:r>
              <a:rPr lang="en-US" dirty="0" err="1"/>
              <a:t>spielman</a:t>
            </a:r>
            <a:r>
              <a:rPr lang="en-US" dirty="0"/>
              <a:t>, PhD</a:t>
            </a:r>
          </a:p>
        </p:txBody>
      </p:sp>
    </p:spTree>
    <p:extLst>
      <p:ext uri="{BB962C8B-B14F-4D97-AF65-F5344CB8AC3E}">
        <p14:creationId xmlns:p14="http://schemas.microsoft.com/office/powerpoint/2010/main" val="945457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Difference between largest and smallest value in a distribution</a:t>
            </a:r>
          </a:p>
          <a:p>
            <a:pPr lvl="1"/>
            <a:r>
              <a:rPr lang="en-US" dirty="0"/>
              <a:t>1, 2, 3, 7, 9 </a:t>
            </a:r>
            <a:r>
              <a:rPr lang="en-US" dirty="0">
                <a:sym typeface="Wingdings"/>
              </a:rPr>
              <a:t> </a:t>
            </a:r>
            <a:r>
              <a:rPr lang="en-US" b="1" dirty="0">
                <a:sym typeface="Wingdings"/>
              </a:rPr>
              <a:t>8</a:t>
            </a:r>
            <a:endParaRPr lang="en-US" dirty="0">
              <a:sym typeface="Wingdings"/>
            </a:endParaRPr>
          </a:p>
          <a:p>
            <a:pPr lvl="1"/>
            <a:r>
              <a:rPr lang="en-US" dirty="0">
                <a:sym typeface="Wingdings"/>
              </a:rPr>
              <a:t>1, 2, 3, 7, 9, 500  </a:t>
            </a:r>
            <a:r>
              <a:rPr lang="en-US" b="1" dirty="0">
                <a:sym typeface="Wingdings"/>
              </a:rPr>
              <a:t>499</a:t>
            </a:r>
            <a:endParaRPr lang="en-US" b="1" dirty="0"/>
          </a:p>
          <a:p>
            <a:endParaRPr lang="en-US" b="1" dirty="0">
              <a:sym typeface="Wingdings"/>
            </a:endParaRPr>
          </a:p>
          <a:p>
            <a:endParaRPr lang="en-US" b="1" dirty="0">
              <a:sym typeface="Wingdings"/>
            </a:endParaRPr>
          </a:p>
          <a:p>
            <a:r>
              <a:rPr lang="en-US" dirty="0">
                <a:sym typeface="Wingdings"/>
              </a:rPr>
              <a:t>Range is very sensitive to extreme observations and becomes very unwieldy very quickly.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569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deviation and variance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Generally discussed in the context of </a:t>
                </a:r>
                <a:r>
                  <a:rPr lang="en-US" b="1" dirty="0"/>
                  <a:t>mean</a:t>
                </a:r>
              </a:p>
              <a:p>
                <a:endParaRPr lang="en-US" b="1" dirty="0"/>
              </a:p>
              <a:p>
                <a:r>
                  <a:rPr lang="en-US" b="1" dirty="0"/>
                  <a:t>Deviance</a:t>
                </a:r>
                <a:r>
                  <a:rPr lang="en-US" dirty="0"/>
                  <a:t> describes how each </a:t>
                </a:r>
                <a:r>
                  <a:rPr lang="en-US" i="1" dirty="0"/>
                  <a:t>n</a:t>
                </a:r>
                <a:r>
                  <a:rPr lang="en-US" dirty="0"/>
                  <a:t>th data point </a:t>
                </a:r>
                <a:r>
                  <a:rPr lang="en-US" i="1" dirty="0"/>
                  <a:t>deviates</a:t>
                </a:r>
                <a:r>
                  <a:rPr lang="en-US" dirty="0"/>
                  <a:t> from mean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dirty="0"/>
                  <a:t>: 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b="1" i="0" smtClean="0">
                        <a:latin typeface="Cambria Math" charset="0"/>
                      </a:rPr>
                      <m:t>− </m:t>
                    </m:r>
                    <m:acc>
                      <m:accPr>
                        <m:chr m:val="̅"/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</a:rPr>
                      <m:t>, 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b="1">
                        <a:latin typeface="Cambria Math" charset="0"/>
                      </a:rPr>
                      <m:t>− </m:t>
                    </m:r>
                    <m:acc>
                      <m:accPr>
                        <m:chr m:val="̅"/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b="1" dirty="0"/>
                  <a:t>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3</m:t>
                        </m:r>
                      </m:sub>
                    </m:sSub>
                    <m:r>
                      <a:rPr lang="en-US" b="1">
                        <a:latin typeface="Cambria Math" charset="0"/>
                      </a:rPr>
                      <m:t>− </m:t>
                    </m:r>
                    <m:acc>
                      <m:accPr>
                        <m:chr m:val="̅"/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b="1" dirty="0"/>
                  <a:t>, </a:t>
                </a:r>
                <a:r>
                  <a:rPr lang="mr-IN" b="1" dirty="0"/>
                  <a:t>…</a:t>
                </a:r>
                <a:r>
                  <a:rPr lang="en-US" b="1" dirty="0"/>
                  <a:t>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b="1">
                        <a:latin typeface="Cambria Math" charset="0"/>
                      </a:rPr>
                      <m:t>− </m:t>
                    </m:r>
                    <m:acc>
                      <m:accPr>
                        <m:chr m:val="̅"/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</m:acc>
                  </m:oMath>
                </a14:m>
                <a:endParaRPr lang="en-US" b="1" dirty="0"/>
              </a:p>
              <a:p>
                <a:r>
                  <a:rPr lang="en-US" b="1" dirty="0"/>
                  <a:t>Standard deviation</a:t>
                </a:r>
                <a:r>
                  <a:rPr lang="en-US" dirty="0"/>
                  <a:t> of a sample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ctrlPr>
                              <a:rPr lang="is-I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>
                                <a:latin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>
                                <a:latin typeface="Cambria Math" charset="0"/>
                              </a:rPr>
                              <m:t>𝑛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b="0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>
                                    <a:latin typeface="Cambria Math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𝑌</m:t>
                                    </m:r>
                                  </m:e>
                                </m:acc>
                                <m:r>
                                  <a:rPr lang="en-US" b="0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b="0" i="1">
                                    <a:latin typeface="Cambria Math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  <m:r>
                      <a:rPr lang="en-US" b="0" i="0" smtClean="0">
                        <a:latin typeface="Cambria Math" charset="0"/>
                      </a:rPr>
                      <m:t>      </m:t>
                    </m:r>
                  </m:oMath>
                </a14:m>
                <a:endParaRPr lang="en-US" dirty="0"/>
              </a:p>
              <a:p>
                <a:r>
                  <a:rPr lang="en-US" b="1" dirty="0"/>
                  <a:t>Variance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𝑠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939" t="-3030"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1409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Interquartile range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337352"/>
          </a:xfrm>
        </p:spPr>
        <p:txBody>
          <a:bodyPr>
            <a:normAutofit/>
          </a:bodyPr>
          <a:lstStyle/>
          <a:p>
            <a:r>
              <a:rPr lang="en-US" dirty="0"/>
              <a:t>Generally discussed in the context of </a:t>
            </a:r>
            <a:r>
              <a:rPr lang="en-US" b="1" dirty="0"/>
              <a:t>median</a:t>
            </a:r>
          </a:p>
          <a:p>
            <a:r>
              <a:rPr lang="en-US" b="1" dirty="0"/>
              <a:t>Quartiles</a:t>
            </a:r>
            <a:r>
              <a:rPr lang="en-US" b="1" i="1" dirty="0"/>
              <a:t> </a:t>
            </a:r>
            <a:r>
              <a:rPr lang="en-US" dirty="0"/>
              <a:t>divide the data into </a:t>
            </a:r>
            <a:r>
              <a:rPr lang="en-US" b="1" dirty="0"/>
              <a:t>four</a:t>
            </a:r>
            <a:r>
              <a:rPr lang="en-US" dirty="0"/>
              <a:t> equal parts (“</a:t>
            </a:r>
            <a:r>
              <a:rPr lang="en-US" dirty="0" err="1"/>
              <a:t>quar</a:t>
            </a:r>
            <a:r>
              <a:rPr lang="en-US" dirty="0"/>
              <a:t>”!)</a:t>
            </a:r>
          </a:p>
          <a:p>
            <a:r>
              <a:rPr lang="en-US" b="1" dirty="0"/>
              <a:t>Interquartile range (IQR) </a:t>
            </a:r>
            <a:r>
              <a:rPr lang="en-US" dirty="0"/>
              <a:t>is the difference between the third and first quartile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How much of the data does the IQR encompass?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Five number summary:</a:t>
            </a:r>
            <a:r>
              <a:rPr lang="en-US" dirty="0">
                <a:solidFill>
                  <a:schemeClr val="tx1"/>
                </a:solidFill>
              </a:rPr>
              <a:t> min, Q1, median, Q3, max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243" y="3629098"/>
            <a:ext cx="7921577" cy="166504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9066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or median?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median is much more robust to outliers compared to the mean.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735" y="2483644"/>
            <a:ext cx="4985492" cy="358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025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variability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1" dirty="0"/>
                  <a:t>Coefficient of variation </a:t>
                </a:r>
                <a:r>
                  <a:rPr lang="en-US" dirty="0"/>
                  <a:t>is the standard deviation of a sample expressed as a percentage of the sample mean (aka normalized)</a:t>
                </a:r>
              </a:p>
              <a:p>
                <a:endParaRPr lang="en-US" b="1" i="1" dirty="0">
                  <a:latin typeface="Cambria Math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𝑪𝑶𝑽</m:t>
                    </m:r>
                    <m:r>
                      <a:rPr lang="en-US" b="1" i="1" smtClean="0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mr-IN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charset="0"/>
                          </a:rPr>
                          <m:t>𝒔</m:t>
                        </m:r>
                      </m:num>
                      <m:den>
                        <m:acc>
                          <m:accPr>
                            <m:chr m:val="̅"/>
                            <m:ctrlPr>
                              <a:rPr lang="mr-IN" b="1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𝒀</m:t>
                            </m:r>
                          </m:e>
                        </m:acc>
                      </m:den>
                    </m:f>
                    <m:r>
                      <a:rPr lang="mr-IN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𝟏𝟎𝟎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%</m:t>
                    </m:r>
                  </m:oMath>
                </a14:m>
                <a:endParaRPr lang="en-US" b="1" dirty="0"/>
              </a:p>
              <a:p>
                <a:pPr lvl="1"/>
                <a:r>
                  <a:rPr lang="en-US" dirty="0"/>
                  <a:t>Useful measure for comparing variability between two differently-scaled datasets</a:t>
                </a:r>
                <a:r>
                  <a:rPr lang="en-US" b="1" dirty="0"/>
                  <a:t> 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04" t="-15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234" y="3721056"/>
            <a:ext cx="4122491" cy="260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360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Different types of plots are used to represent different types of data</a:t>
            </a:r>
          </a:p>
          <a:p>
            <a:pPr marL="152273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152273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Continuous data</a:t>
            </a:r>
          </a:p>
          <a:p>
            <a:pPr marL="335153" lvl="2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Histogram</a:t>
            </a:r>
          </a:p>
          <a:p>
            <a:pPr marL="335153" lvl="2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Density plot</a:t>
            </a:r>
          </a:p>
          <a:p>
            <a:pPr marL="335153" lvl="2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Boxplot</a:t>
            </a:r>
          </a:p>
          <a:p>
            <a:pPr marL="335153" lvl="2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Violin plot</a:t>
            </a:r>
          </a:p>
          <a:p>
            <a:pPr marL="335153" lvl="2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endParaRPr lang="en-US" dirty="0"/>
          </a:p>
          <a:p>
            <a:pPr marL="152273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Discrete data</a:t>
            </a:r>
          </a:p>
          <a:p>
            <a:pPr marL="335153" lvl="2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Bar plot</a:t>
            </a:r>
          </a:p>
          <a:p>
            <a:pPr marL="152273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endParaRPr lang="en-US" dirty="0"/>
          </a:p>
          <a:p>
            <a:pPr marL="152273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Comparing two continuous variables</a:t>
            </a:r>
          </a:p>
          <a:p>
            <a:pPr marL="335153" lvl="2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Scatterplot</a:t>
            </a:r>
          </a:p>
          <a:p>
            <a:pPr marL="152273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endParaRPr lang="en-US" dirty="0"/>
          </a:p>
          <a:p>
            <a:pPr marL="152273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Trend over time</a:t>
            </a:r>
          </a:p>
          <a:p>
            <a:pPr marL="335153" lvl="2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None/>
              <a:defRPr/>
            </a:pPr>
            <a:r>
              <a:rPr lang="en-US" dirty="0"/>
              <a:t>Line plot</a:t>
            </a:r>
          </a:p>
        </p:txBody>
      </p:sp>
    </p:spTree>
    <p:extLst>
      <p:ext uri="{BB962C8B-B14F-4D97-AF65-F5344CB8AC3E}">
        <p14:creationId xmlns:p14="http://schemas.microsoft.com/office/powerpoint/2010/main" val="1113429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7554F-4579-5D4D-A115-286EDAD07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“Directory of data visualizations” (ch5)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13761-7688-DF44-A297-C3F26FFC2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25F916-F31A-A647-BCA6-C46EF87C95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296"/>
          <a:stretch/>
        </p:blipFill>
        <p:spPr>
          <a:xfrm>
            <a:off x="269097" y="2848785"/>
            <a:ext cx="4832100" cy="16147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C33DFA-C3F3-A54D-A447-633CD7F1C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263" y="2495227"/>
            <a:ext cx="6757600" cy="337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848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136" y="2230892"/>
            <a:ext cx="4070604" cy="374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663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histograms to describe distributions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82" y="2969098"/>
            <a:ext cx="11545963" cy="2053277"/>
          </a:xfrm>
        </p:spPr>
      </p:pic>
    </p:spTree>
    <p:extLst>
      <p:ext uri="{BB962C8B-B14F-4D97-AF65-F5344CB8AC3E}">
        <p14:creationId xmlns:p14="http://schemas.microsoft.com/office/powerpoint/2010/main" val="13019677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Density plots smoothen histograms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432" y="2511188"/>
            <a:ext cx="3357800" cy="33578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822" y="2513140"/>
            <a:ext cx="3355848" cy="33558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322" y="2513140"/>
            <a:ext cx="3355848" cy="335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3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 quiz: Is it random?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researcher selects the first 58 student volunteers that sign up for a study </a:t>
            </a:r>
          </a:p>
          <a:p>
            <a:endParaRPr lang="en-US" dirty="0"/>
          </a:p>
          <a:p>
            <a:r>
              <a:rPr lang="en-US" dirty="0"/>
              <a:t>A computer program numbers all residents in a community, and then uses a random-number generator to select 26 residents </a:t>
            </a:r>
          </a:p>
          <a:p>
            <a:endParaRPr lang="en-US" dirty="0"/>
          </a:p>
          <a:p>
            <a:r>
              <a:rPr lang="en-US" dirty="0"/>
              <a:t>A researcher vigorously shakes a box containing equally sized balls and takes the first 3 that fall out of the box. </a:t>
            </a:r>
          </a:p>
          <a:p>
            <a:endParaRPr lang="en-US" dirty="0"/>
          </a:p>
          <a:p>
            <a:r>
              <a:rPr lang="en-US" dirty="0"/>
              <a:t>A researcher selects all study participants whose first name starts with an A, B, K, M, or O.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3947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Boxplot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361824" cy="4023360"/>
          </a:xfrm>
        </p:spPr>
        <p:txBody>
          <a:bodyPr/>
          <a:lstStyle/>
          <a:p>
            <a:r>
              <a:rPr lang="en-US" dirty="0"/>
              <a:t>Graphical representation of a five-number summary</a:t>
            </a:r>
          </a:p>
          <a:p>
            <a:endParaRPr lang="en-US" dirty="0"/>
          </a:p>
          <a:p>
            <a:r>
              <a:rPr lang="en-US" dirty="0"/>
              <a:t>“Whiskers” calculated as data within +/- 1.5 IQR</a:t>
            </a:r>
          </a:p>
          <a:p>
            <a:endParaRPr lang="en-US" dirty="0"/>
          </a:p>
        </p:txBody>
      </p:sp>
      <p:pic>
        <p:nvPicPr>
          <p:cNvPr id="4" name="Content Placeholder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317" y="1985346"/>
            <a:ext cx="4724232" cy="4466781"/>
          </a:xfrm>
          <a:prstGeom prst="rect">
            <a:avLst/>
          </a:prstGeom>
        </p:spPr>
      </p:pic>
      <p:sp>
        <p:nvSpPr>
          <p:cNvPr id="6" name="Right Brace 5"/>
          <p:cNvSpPr/>
          <p:nvPr/>
        </p:nvSpPr>
        <p:spPr>
          <a:xfrm>
            <a:off x="10206469" y="3521563"/>
            <a:ext cx="283063" cy="662918"/>
          </a:xfrm>
          <a:prstGeom prst="righ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>
            <a:off x="8634310" y="4224061"/>
            <a:ext cx="265389" cy="888196"/>
          </a:xfrm>
          <a:prstGeom prst="righ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927702" y="4481127"/>
            <a:ext cx="572281" cy="37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868749" y="3534838"/>
            <a:ext cx="1233993" cy="37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Median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56676" y="2048329"/>
            <a:ext cx="1467625" cy="37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“whiskers”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7265665" y="2382939"/>
            <a:ext cx="1038215" cy="46037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217539" y="2417661"/>
            <a:ext cx="1128995" cy="200275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ight Brace 16"/>
          <p:cNvSpPr/>
          <p:nvPr/>
        </p:nvSpPr>
        <p:spPr>
          <a:xfrm>
            <a:off x="8634310" y="2557665"/>
            <a:ext cx="265389" cy="888196"/>
          </a:xfrm>
          <a:prstGeom prst="righ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864733" y="2814731"/>
            <a:ext cx="572281" cy="37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489532" y="3688188"/>
            <a:ext cx="572281" cy="37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IQR</a:t>
            </a:r>
          </a:p>
        </p:txBody>
      </p:sp>
      <p:sp>
        <p:nvSpPr>
          <p:cNvPr id="20" name="Right Brace 19"/>
          <p:cNvSpPr/>
          <p:nvPr/>
        </p:nvSpPr>
        <p:spPr>
          <a:xfrm>
            <a:off x="8652300" y="5112257"/>
            <a:ext cx="247399" cy="706390"/>
          </a:xfrm>
          <a:prstGeom prst="righ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8887192" y="5241965"/>
            <a:ext cx="1048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outliers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790" y="3823029"/>
            <a:ext cx="4691663" cy="215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81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6" grpId="0" animBg="1"/>
      <p:bldP spid="9" grpId="0" animBg="1"/>
      <p:bldP spid="11" grpId="0"/>
      <p:bldP spid="13" grpId="0"/>
      <p:bldP spid="14" grpId="0"/>
      <p:bldP spid="17" grpId="0" animBg="1"/>
      <p:bldP spid="18" grpId="0"/>
      <p:bldP spid="19" grpId="0"/>
      <p:bldP spid="20" grpId="0" animBg="1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Boxplots: The plot thickens*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66" y="2078275"/>
            <a:ext cx="4254582" cy="4022725"/>
          </a:xfrm>
        </p:spPr>
      </p:pic>
      <p:sp>
        <p:nvSpPr>
          <p:cNvPr id="4" name="TextBox 3"/>
          <p:cNvSpPr txBox="1"/>
          <p:nvPr/>
        </p:nvSpPr>
        <p:spPr>
          <a:xfrm>
            <a:off x="11155680" y="6100999"/>
            <a:ext cx="13047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*Pun intended.</a:t>
            </a:r>
          </a:p>
        </p:txBody>
      </p:sp>
      <p:sp>
        <p:nvSpPr>
          <p:cNvPr id="7" name="Striped Right Arrow 6"/>
          <p:cNvSpPr/>
          <p:nvPr/>
        </p:nvSpPr>
        <p:spPr>
          <a:xfrm>
            <a:off x="4965564" y="3301848"/>
            <a:ext cx="1310185" cy="900752"/>
          </a:xfrm>
          <a:prstGeom prst="stripedRightArrow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109" y="2304202"/>
            <a:ext cx="5794415" cy="379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5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say about this distribution based on its boxplot?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8872" y="1846263"/>
            <a:ext cx="4254582" cy="4022725"/>
          </a:xfrm>
        </p:spPr>
      </p:pic>
      <p:sp>
        <p:nvSpPr>
          <p:cNvPr id="3" name="TextBox 2"/>
          <p:cNvSpPr txBox="1"/>
          <p:nvPr/>
        </p:nvSpPr>
        <p:spPr>
          <a:xfrm>
            <a:off x="1214651" y="2129051"/>
            <a:ext cx="13238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Symmetry?   </a:t>
            </a:r>
          </a:p>
          <a:p>
            <a:r>
              <a:rPr lang="en-US" dirty="0"/>
              <a:t>Skewness? </a:t>
            </a:r>
          </a:p>
          <a:p>
            <a:r>
              <a:rPr lang="en-US" dirty="0"/>
              <a:t>Modality?     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76986" y="2129050"/>
            <a:ext cx="1621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Asymmetric   </a:t>
            </a:r>
          </a:p>
          <a:p>
            <a:r>
              <a:rPr lang="en-US" dirty="0">
                <a:solidFill>
                  <a:srgbClr val="FF0000"/>
                </a:solidFill>
              </a:rPr>
              <a:t>Right-skewed</a:t>
            </a:r>
          </a:p>
          <a:p>
            <a:r>
              <a:rPr lang="en-US" dirty="0">
                <a:solidFill>
                  <a:srgbClr val="FF0000"/>
                </a:solidFill>
              </a:rPr>
              <a:t>Unclear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65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7DC6C-769B-3843-B622-B88FBE360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amounts/proportions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F1AAA-4A67-9149-9DA0-423C2FEDF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A9AEB1-62BC-5449-89BC-DF32750AD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735" y="1737360"/>
            <a:ext cx="8699500" cy="2171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41F5A7-60DB-054D-AC36-B9940EFCC7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30" r="24411"/>
          <a:stretch/>
        </p:blipFill>
        <p:spPr>
          <a:xfrm>
            <a:off x="4036276" y="4017434"/>
            <a:ext cx="4398418" cy="2171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AA8AA4-235C-4E48-8BB9-5E971728DD9B}"/>
              </a:ext>
            </a:extLst>
          </p:cNvPr>
          <p:cNvSpPr txBox="1"/>
          <p:nvPr/>
        </p:nvSpPr>
        <p:spPr>
          <a:xfrm>
            <a:off x="4036276" y="5925549"/>
            <a:ext cx="2247253" cy="371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“dodged” = grouped</a:t>
            </a:r>
          </a:p>
        </p:txBody>
      </p:sp>
    </p:spTree>
    <p:extLst>
      <p:ext uri="{BB962C8B-B14F-4D97-AF65-F5344CB8AC3E}">
        <p14:creationId xmlns:p14="http://schemas.microsoft.com/office/powerpoint/2010/main" val="910785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Barplot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444" y="1737360"/>
            <a:ext cx="7892376" cy="4565697"/>
          </a:xfrm>
        </p:spPr>
      </p:pic>
    </p:spTree>
    <p:extLst>
      <p:ext uri="{BB962C8B-B14F-4D97-AF65-F5344CB8AC3E}">
        <p14:creationId xmlns:p14="http://schemas.microsoft.com/office/powerpoint/2010/main" val="1537498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Cautionary tale in </a:t>
            </a:r>
            <a:r>
              <a:rPr lang="en-US" dirty="0" err="1"/>
              <a:t>barplots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320"/>
          <a:stretch/>
        </p:blipFill>
        <p:spPr>
          <a:xfrm>
            <a:off x="1930659" y="2125882"/>
            <a:ext cx="8806582" cy="3333221"/>
          </a:xfrm>
        </p:spPr>
      </p:pic>
      <p:sp>
        <p:nvSpPr>
          <p:cNvPr id="5" name="TextBox 4"/>
          <p:cNvSpPr txBox="1"/>
          <p:nvPr/>
        </p:nvSpPr>
        <p:spPr>
          <a:xfrm>
            <a:off x="8639033" y="5827594"/>
            <a:ext cx="30843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x-none" sz="1200" dirty="0">
                <a:hlinkClick r:id="rId3"/>
              </a:rPr>
              <a:t>http://journals.plos.org/plosbiology/article?id=10.1371/journal.pbio.1002128</a:t>
            </a:r>
            <a:endParaRPr lang="en-US" altLang="x-none" sz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6223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372" y="2019935"/>
            <a:ext cx="4813300" cy="36703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58" y="2019935"/>
            <a:ext cx="4813300" cy="36703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898342" y="5377218"/>
            <a:ext cx="1037230" cy="2993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708372" y="2975213"/>
            <a:ext cx="384412" cy="131157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52179" y="5757366"/>
            <a:ext cx="3575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explanatory/independent variable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12721" y="2387650"/>
            <a:ext cx="3575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response/dependent variable</a:t>
            </a:r>
          </a:p>
        </p:txBody>
      </p:sp>
    </p:spTree>
    <p:extLst>
      <p:ext uri="{BB962C8B-B14F-4D97-AF65-F5344CB8AC3E}">
        <p14:creationId xmlns:p14="http://schemas.microsoft.com/office/powerpoint/2010/main" val="105295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data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05" y="2898183"/>
            <a:ext cx="7780766" cy="2410796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170" y="1900854"/>
            <a:ext cx="376011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2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3191" y="2417762"/>
            <a:ext cx="8961121" cy="2839290"/>
          </a:xfrm>
        </p:spPr>
        <p:txBody>
          <a:bodyPr numCol="2">
            <a:normAutofit/>
          </a:bodyPr>
          <a:lstStyle/>
          <a:p>
            <a:pPr marL="11112" indent="0">
              <a:buNone/>
            </a:pPr>
            <a:r>
              <a:rPr lang="en-US" b="1" dirty="0"/>
              <a:t>Quantitative data</a:t>
            </a:r>
          </a:p>
          <a:p>
            <a:pPr lvl="1"/>
            <a:r>
              <a:rPr lang="en-US" dirty="0"/>
              <a:t>Continuous </a:t>
            </a:r>
          </a:p>
          <a:p>
            <a:pPr lvl="1"/>
            <a:r>
              <a:rPr lang="en-US" dirty="0"/>
              <a:t>Discrete (includes count data)</a:t>
            </a:r>
          </a:p>
          <a:p>
            <a:pPr marL="11112" indent="0">
              <a:buNone/>
            </a:pPr>
            <a:endParaRPr lang="en-US" dirty="0"/>
          </a:p>
          <a:p>
            <a:pPr marL="11112" indent="0">
              <a:buNone/>
            </a:pPr>
            <a:endParaRPr lang="en-US" dirty="0"/>
          </a:p>
          <a:p>
            <a:pPr marL="11112" indent="0">
              <a:buNone/>
            </a:pPr>
            <a:endParaRPr lang="en-US" dirty="0"/>
          </a:p>
          <a:p>
            <a:pPr marL="11112" indent="0">
              <a:buNone/>
            </a:pPr>
            <a:endParaRPr lang="en-US" dirty="0"/>
          </a:p>
          <a:p>
            <a:pPr marL="11112" indent="0">
              <a:buNone/>
            </a:pPr>
            <a:r>
              <a:rPr lang="en-US" b="1" dirty="0"/>
              <a:t>Categorical data</a:t>
            </a:r>
          </a:p>
          <a:p>
            <a:pPr lvl="1"/>
            <a:r>
              <a:rPr lang="en-US" dirty="0"/>
              <a:t>Nominal</a:t>
            </a:r>
          </a:p>
          <a:p>
            <a:pPr lvl="1"/>
            <a:r>
              <a:rPr lang="en-US" dirty="0"/>
              <a:t>Ordinal</a:t>
            </a:r>
          </a:p>
          <a:p>
            <a:pPr lvl="1"/>
            <a:r>
              <a:rPr lang="en-US" dirty="0"/>
              <a:t>Binary*</a:t>
            </a:r>
          </a:p>
          <a:p>
            <a:pPr marL="201168" lvl="1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1880795"/>
            <a:ext cx="1005840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/>
              <a:t>How you analyze and visualize data depends on the </a:t>
            </a:r>
            <a:r>
              <a:rPr lang="en-US" sz="2600" i="1" dirty="0"/>
              <a:t>type</a:t>
            </a:r>
            <a:r>
              <a:rPr lang="en-US" sz="2600" dirty="0"/>
              <a:t> of data you have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474CB44-849A-0142-BB3B-CCD8F78B37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823763"/>
              </p:ext>
            </p:extLst>
          </p:nvPr>
        </p:nvGraphicFramePr>
        <p:xfrm>
          <a:off x="2109491" y="3978047"/>
          <a:ext cx="7251486" cy="22809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625743">
                  <a:extLst>
                    <a:ext uri="{9D8B030D-6E8A-4147-A177-3AD203B41FA5}">
                      <a16:colId xmlns:a16="http://schemas.microsoft.com/office/drawing/2014/main" val="3166597415"/>
                    </a:ext>
                  </a:extLst>
                </a:gridCol>
                <a:gridCol w="3625743">
                  <a:extLst>
                    <a:ext uri="{9D8B030D-6E8A-4147-A177-3AD203B41FA5}">
                      <a16:colId xmlns:a16="http://schemas.microsoft.com/office/drawing/2014/main" val="24058423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</a:rPr>
                        <a:t>Human data type</a:t>
                      </a:r>
                      <a:endParaRPr lang="en-US" sz="22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</a:rPr>
                        <a:t>R data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365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Quantitative 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Numeric (double)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4263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Quantitative 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Numeric (integer)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585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Categorical nominal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Character or factor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4374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Categorical 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735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Categorical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Factor or logical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061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8807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Continuous </a:t>
            </a:r>
          </a:p>
          <a:p>
            <a:pPr lvl="1"/>
            <a:r>
              <a:rPr lang="en-US" dirty="0"/>
              <a:t>Any real-number value within some range</a:t>
            </a:r>
          </a:p>
          <a:p>
            <a:pPr lvl="1"/>
            <a:endParaRPr lang="en-US" dirty="0"/>
          </a:p>
          <a:p>
            <a:r>
              <a:rPr lang="en-US" dirty="0"/>
              <a:t>Discrete </a:t>
            </a:r>
          </a:p>
          <a:p>
            <a:pPr lvl="1"/>
            <a:r>
              <a:rPr lang="en-US" dirty="0"/>
              <a:t>Values are in indivisible units, i.e. whole or counting numbers</a:t>
            </a:r>
          </a:p>
          <a:p>
            <a:pPr lvl="1"/>
            <a:r>
              <a:rPr lang="en-US" dirty="0"/>
              <a:t>Includes </a:t>
            </a:r>
            <a:r>
              <a:rPr lang="en-US" b="1" dirty="0"/>
              <a:t>count data </a:t>
            </a:r>
            <a:r>
              <a:rPr lang="en-US" dirty="0"/>
              <a:t>(number of cups of coffee per day, number of amino acids in a protein</a:t>
            </a:r>
            <a:r>
              <a:rPr lang="mr-IN" dirty="0"/>
              <a:t>…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94109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Categorical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Nominal</a:t>
            </a:r>
          </a:p>
          <a:p>
            <a:pPr lvl="1"/>
            <a:r>
              <a:rPr lang="en-US" dirty="0"/>
              <a:t>Hair color, eye color, sex genotypes (XX, XY, XXY, XYY, XO, …)</a:t>
            </a:r>
          </a:p>
          <a:p>
            <a:pPr lvl="1"/>
            <a:endParaRPr lang="en-US" dirty="0"/>
          </a:p>
          <a:p>
            <a:r>
              <a:rPr lang="en-US" dirty="0"/>
              <a:t>Ordinal </a:t>
            </a:r>
            <a:r>
              <a:rPr lang="mr-IN" dirty="0"/>
              <a:t>–</a:t>
            </a:r>
            <a:r>
              <a:rPr lang="en-US" dirty="0"/>
              <a:t> categories with a natural ordering</a:t>
            </a:r>
          </a:p>
          <a:p>
            <a:pPr lvl="1"/>
            <a:r>
              <a:rPr lang="en-US" dirty="0"/>
              <a:t>Bad, fair, good, excellent</a:t>
            </a:r>
          </a:p>
          <a:p>
            <a:pPr lvl="1"/>
            <a:r>
              <a:rPr lang="en-US" dirty="0"/>
              <a:t>A, B, C, D</a:t>
            </a:r>
          </a:p>
          <a:p>
            <a:pPr lvl="1"/>
            <a:endParaRPr lang="en-US" dirty="0"/>
          </a:p>
          <a:p>
            <a:r>
              <a:rPr lang="en-US" dirty="0"/>
              <a:t>Binary</a:t>
            </a:r>
          </a:p>
          <a:p>
            <a:pPr lvl="1"/>
            <a:r>
              <a:rPr lang="en-US" dirty="0"/>
              <a:t>Yes/No</a:t>
            </a:r>
          </a:p>
          <a:p>
            <a:pPr lvl="1"/>
            <a:r>
              <a:rPr lang="en-US" dirty="0"/>
              <a:t>True/False</a:t>
            </a:r>
          </a:p>
        </p:txBody>
      </p:sp>
    </p:spTree>
    <p:extLst>
      <p:ext uri="{BB962C8B-B14F-4D97-AF65-F5344CB8AC3E}">
        <p14:creationId xmlns:p14="http://schemas.microsoft.com/office/powerpoint/2010/main" val="1035354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058AC-30BF-AD41-AB98-7A1DDB306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 translated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EE74A-8951-7A45-A3BF-7671A3A14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6E9FEEE-6C5C-CE4B-B053-763357E359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187843"/>
              </p:ext>
            </p:extLst>
          </p:nvPr>
        </p:nvGraphicFramePr>
        <p:xfrm>
          <a:off x="2500737" y="2350725"/>
          <a:ext cx="7251486" cy="22809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625743">
                  <a:extLst>
                    <a:ext uri="{9D8B030D-6E8A-4147-A177-3AD203B41FA5}">
                      <a16:colId xmlns:a16="http://schemas.microsoft.com/office/drawing/2014/main" val="3166597415"/>
                    </a:ext>
                  </a:extLst>
                </a:gridCol>
                <a:gridCol w="3625743">
                  <a:extLst>
                    <a:ext uri="{9D8B030D-6E8A-4147-A177-3AD203B41FA5}">
                      <a16:colId xmlns:a16="http://schemas.microsoft.com/office/drawing/2014/main" val="24058423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</a:rPr>
                        <a:t>Human data type</a:t>
                      </a:r>
                      <a:endParaRPr lang="en-US" sz="22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</a:rPr>
                        <a:t>R data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365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Quantitative 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Numeric (double)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4263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Quantitative discrete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Numeric (integer)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585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Categorical nominal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Character or factor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4374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Categorical 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735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Categorical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Factor or logical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061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8014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Location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845733"/>
                <a:ext cx="10058400" cy="4241167"/>
              </a:xfrm>
            </p:spPr>
            <p:txBody>
              <a:bodyPr numCol="2" spcCol="914400">
                <a:normAutofit/>
              </a:bodyPr>
              <a:lstStyle/>
              <a:p>
                <a:pPr marL="11112" indent="0">
                  <a:buNone/>
                </a:pPr>
                <a:r>
                  <a:rPr lang="en-US" sz="2600" b="1" dirty="0"/>
                  <a:t>Continuous</a:t>
                </a:r>
                <a:endParaRPr lang="en-US" sz="2600" i="1" dirty="0"/>
              </a:p>
              <a:p>
                <a:pPr marL="11112" indent="0">
                  <a:buNone/>
                </a:pPr>
                <a:endParaRPr lang="en-US" i="1" dirty="0"/>
              </a:p>
              <a:p>
                <a:pPr marL="11112" indent="0">
                  <a:buNone/>
                </a:pPr>
                <a:r>
                  <a:rPr lang="en-US" i="1" dirty="0"/>
                  <a:t>Mean</a:t>
                </a:r>
                <a:endParaRPr lang="en-US" dirty="0"/>
              </a:p>
              <a:p>
                <a:pPr marL="11112" indent="0">
                  <a:buNone/>
                </a:pPr>
                <a:r>
                  <a:rPr lang="en-US" dirty="0"/>
                  <a:t>       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𝑌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den>
                    </m:f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/>
              </a:p>
              <a:p>
                <a:pPr marL="11112" indent="0">
                  <a:buNone/>
                </a:pPr>
                <a:endParaRPr lang="en-US" dirty="0"/>
              </a:p>
              <a:p>
                <a:pPr marL="11112" indent="0">
                  <a:buNone/>
                </a:pPr>
                <a:r>
                  <a:rPr lang="en-US" i="1" dirty="0"/>
                  <a:t>Median</a:t>
                </a:r>
              </a:p>
              <a:p>
                <a:pPr lvl="1"/>
                <a:r>
                  <a:rPr lang="en-US" dirty="0"/>
                  <a:t>For odd </a:t>
                </a:r>
                <a:r>
                  <a:rPr lang="en-US" i="1" dirty="0"/>
                  <a:t>n, </a:t>
                </a:r>
                <a:r>
                  <a:rPr lang="en-US" dirty="0"/>
                  <a:t>the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+1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i="1" dirty="0" err="1"/>
                  <a:t>th</a:t>
                </a:r>
                <a:r>
                  <a:rPr lang="en-US" i="1" dirty="0"/>
                  <a:t> </a:t>
                </a:r>
                <a:r>
                  <a:rPr lang="en-US" dirty="0"/>
                  <a:t>observation </a:t>
                </a:r>
              </a:p>
              <a:p>
                <a:pPr lvl="1"/>
                <a:r>
                  <a:rPr lang="en-US" dirty="0"/>
                  <a:t>For even </a:t>
                </a:r>
                <a:r>
                  <a:rPr lang="en-US" i="1" dirty="0"/>
                  <a:t>n, </a:t>
                </a:r>
                <a:r>
                  <a:rPr lang="en-US" dirty="0"/>
                  <a:t>the average of the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i="1" dirty="0" err="1"/>
                  <a:t>t</a:t>
                </a:r>
                <a:r>
                  <a:rPr lang="en-US" i="1" dirty="0"/>
                  <a:t>h </a:t>
                </a:r>
                <a:r>
                  <a:rPr lang="en-US" dirty="0"/>
                  <a:t>and</a:t>
                </a:r>
                <a:r>
                  <a:rPr lang="en-US" i="1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d>
                      <m:d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i="1"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i="1" dirty="0" err="1"/>
                  <a:t>th</a:t>
                </a:r>
                <a:r>
                  <a:rPr lang="en-US" i="1" dirty="0"/>
                  <a:t> </a:t>
                </a:r>
                <a:r>
                  <a:rPr lang="en-US" dirty="0"/>
                  <a:t>observation </a:t>
                </a:r>
              </a:p>
              <a:p>
                <a:pPr marL="201168" lvl="1" indent="0">
                  <a:buNone/>
                </a:pPr>
                <a:r>
                  <a:rPr lang="en-US" sz="2600" b="1" dirty="0"/>
                  <a:t>Discrete or categorical</a:t>
                </a:r>
              </a:p>
              <a:p>
                <a:pPr marL="201168" lvl="1" indent="0">
                  <a:buNone/>
                </a:pPr>
                <a:endParaRPr lang="en-US" sz="2600" i="1" dirty="0"/>
              </a:p>
              <a:p>
                <a:pPr marL="201168" lvl="1" indent="0">
                  <a:buNone/>
                </a:pPr>
                <a:r>
                  <a:rPr lang="en-US" sz="2000" i="1" dirty="0"/>
                  <a:t>Mode</a:t>
                </a:r>
                <a:endParaRPr lang="en-US" sz="2000" dirty="0"/>
              </a:p>
              <a:p>
                <a:pPr lvl="1"/>
                <a:r>
                  <a:rPr lang="en-US" dirty="0"/>
                  <a:t>The most frequent appearing observation in the distribution</a:t>
                </a:r>
              </a:p>
              <a:p>
                <a:pPr lvl="1"/>
                <a:r>
                  <a:rPr lang="en-US" dirty="0"/>
                  <a:t>1, 2, 2, 2, 3, 4, 4, 5, 6  </a:t>
                </a:r>
                <a:r>
                  <a:rPr lang="en-US" b="1" dirty="0">
                    <a:sym typeface="Wingdings"/>
                  </a:rPr>
                  <a:t> 2</a:t>
                </a:r>
              </a:p>
              <a:p>
                <a:pPr lvl="1"/>
                <a:r>
                  <a:rPr lang="en-US" dirty="0">
                    <a:sym typeface="Wingdings"/>
                  </a:rPr>
                  <a:t>Large, large, large, small </a:t>
                </a:r>
                <a:r>
                  <a:rPr lang="en-US" b="1" dirty="0">
                    <a:sym typeface="Wingdings" pitchFamily="2" charset="2"/>
                  </a:rPr>
                  <a:t> Large</a:t>
                </a:r>
                <a:endParaRPr lang="en-US" b="1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845733"/>
                <a:ext cx="10058400" cy="4241167"/>
              </a:xfrm>
              <a:blipFill>
                <a:blip r:embed="rId2"/>
                <a:stretch>
                  <a:fillRect l="-1765" t="-2090" r="-10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8041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location in distributions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304" y="2055379"/>
            <a:ext cx="8445500" cy="3632200"/>
          </a:xfrm>
        </p:spPr>
      </p:pic>
      <p:sp>
        <p:nvSpPr>
          <p:cNvPr id="5" name="TextBox 4"/>
          <p:cNvSpPr txBox="1"/>
          <p:nvPr/>
        </p:nvSpPr>
        <p:spPr>
          <a:xfrm>
            <a:off x="9492343" y="5181600"/>
            <a:ext cx="2209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i.imgur.com</a:t>
            </a:r>
            <a:r>
              <a:rPr lang="en-US" sz="800" dirty="0"/>
              <a:t>/</a:t>
            </a:r>
            <a:r>
              <a:rPr lang="en-US" sz="800" dirty="0" err="1"/>
              <a:t>YSEYhha.jpg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334062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spread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Range</a:t>
            </a:r>
          </a:p>
          <a:p>
            <a:r>
              <a:rPr lang="en-US" dirty="0"/>
              <a:t>Standard deviation and variance</a:t>
            </a:r>
          </a:p>
          <a:p>
            <a:r>
              <a:rPr lang="en-US" dirty="0"/>
              <a:t>Interquartile range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75619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3520</TotalTime>
  <Words>795</Words>
  <Application>Microsoft Macintosh PowerPoint</Application>
  <PresentationFormat>Widescreen</PresentationFormat>
  <Paragraphs>179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Calibri</vt:lpstr>
      <vt:lpstr>Calibri Light</vt:lpstr>
      <vt:lpstr>Cambria Math</vt:lpstr>
      <vt:lpstr>Mangal</vt:lpstr>
      <vt:lpstr>Wingdings</vt:lpstr>
      <vt:lpstr>Retrospect</vt:lpstr>
      <vt:lpstr>Types of data and describing data with summary statistics</vt:lpstr>
      <vt:lpstr>Pop quiz: Is it random?</vt:lpstr>
      <vt:lpstr>Types of data</vt:lpstr>
      <vt:lpstr>Quantitative data</vt:lpstr>
      <vt:lpstr>Categorical data</vt:lpstr>
      <vt:lpstr>Data types translated</vt:lpstr>
      <vt:lpstr>Measures of Location</vt:lpstr>
      <vt:lpstr>Measures of location in distributions</vt:lpstr>
      <vt:lpstr>Measures of spread</vt:lpstr>
      <vt:lpstr>Range</vt:lpstr>
      <vt:lpstr>Standard deviation and variance</vt:lpstr>
      <vt:lpstr>Interquartile range</vt:lpstr>
      <vt:lpstr>Mean or median?</vt:lpstr>
      <vt:lpstr>Measures of variability</vt:lpstr>
      <vt:lpstr>Visualizing data</vt:lpstr>
      <vt:lpstr>“Directory of data visualizations” (ch5)</vt:lpstr>
      <vt:lpstr>Histogram</vt:lpstr>
      <vt:lpstr>Using histograms to describe distributions</vt:lpstr>
      <vt:lpstr>Density plots smoothen histograms</vt:lpstr>
      <vt:lpstr>Boxplot</vt:lpstr>
      <vt:lpstr>Boxplots: The plot thickens*</vt:lpstr>
      <vt:lpstr>What can we say about this distribution based on its boxplot?</vt:lpstr>
      <vt:lpstr>Visualizing amounts/proportions</vt:lpstr>
      <vt:lpstr>Barplot</vt:lpstr>
      <vt:lpstr>Cautionary tale in barplots</vt:lpstr>
      <vt:lpstr>Scatterplot</vt:lpstr>
      <vt:lpstr>Time series data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Biostatistics, Day One</dc:title>
  <dc:creator>Stephanie Spielman</dc:creator>
  <cp:lastModifiedBy>Microsoft Office User</cp:lastModifiedBy>
  <cp:revision>393</cp:revision>
  <dcterms:created xsi:type="dcterms:W3CDTF">2017-07-29T14:49:20Z</dcterms:created>
  <dcterms:modified xsi:type="dcterms:W3CDTF">2020-01-26T14:44:13Z</dcterms:modified>
</cp:coreProperties>
</file>

<file path=docProps/thumbnail.jpeg>
</file>